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520" autoAdjust="0"/>
  </p:normalViewPr>
  <p:slideViewPr>
    <p:cSldViewPr snapToGrid="0">
      <p:cViewPr varScale="1">
        <p:scale>
          <a:sx n="93" d="100"/>
          <a:sy n="93" d="100"/>
        </p:scale>
        <p:origin x="123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4DA960-1121-4F95-9D57-E2C0869CA5FE}" type="datetimeFigureOut">
              <a:rPr lang="sk-SK" smtClean="0"/>
              <a:t>5. 11. 2025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E7D44-8126-4DC3-9528-103903F18A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48872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PROFI </a:t>
            </a:r>
            <a:r>
              <a:rPr lang="sk-SK" b="1" dirty="0"/>
              <a:t>MOTHERS </a:t>
            </a:r>
            <a:r>
              <a:rPr lang="en-US" dirty="0"/>
              <a:t>– </a:t>
            </a:r>
            <a:r>
              <a:rPr lang="en-US" b="1" dirty="0" err="1"/>
              <a:t>PR</a:t>
            </a:r>
            <a:r>
              <a:rPr lang="en-US" dirty="0" err="1"/>
              <a:t>actical</a:t>
            </a:r>
            <a:r>
              <a:rPr lang="en-US" dirty="0"/>
              <a:t> </a:t>
            </a:r>
            <a:r>
              <a:rPr lang="en-US" b="1" dirty="0"/>
              <a:t>O</a:t>
            </a:r>
            <a:r>
              <a:rPr lang="en-US" dirty="0"/>
              <a:t>bservation of </a:t>
            </a:r>
            <a:r>
              <a:rPr lang="en-US" b="1" dirty="0"/>
              <a:t>F</a:t>
            </a:r>
            <a:r>
              <a:rPr lang="en-US" dirty="0"/>
              <a:t>orms of </a:t>
            </a:r>
            <a:r>
              <a:rPr lang="en-US" b="1" dirty="0"/>
              <a:t>I</a:t>
            </a:r>
            <a:r>
              <a:rPr lang="en-US" dirty="0"/>
              <a:t>nnovative Provision of Early Childhood Care Services in Marginalized Roma Communities through Early Education Assistants in MRC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E7D44-8126-4DC3-9528-103903F18A43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53222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err="1"/>
              <a:t>Non</a:t>
            </a:r>
            <a:r>
              <a:rPr lang="sk-SK" dirty="0"/>
              <a:t>-profit </a:t>
            </a:r>
            <a:r>
              <a:rPr lang="sk-SK" dirty="0" err="1"/>
              <a:t>organization</a:t>
            </a:r>
            <a:r>
              <a:rPr lang="sk-SK" dirty="0"/>
              <a:t> SISA - </a:t>
            </a:r>
            <a:r>
              <a:rPr lang="sk-SK" dirty="0" err="1"/>
              <a:t>social</a:t>
            </a:r>
            <a:r>
              <a:rPr lang="sk-SK" dirty="0"/>
              <a:t> </a:t>
            </a:r>
            <a:r>
              <a:rPr lang="sk-SK" dirty="0" err="1"/>
              <a:t>intervention</a:t>
            </a:r>
            <a:r>
              <a:rPr lang="sk-SK" dirty="0"/>
              <a:t>, </a:t>
            </a:r>
            <a:r>
              <a:rPr lang="sk-SK" dirty="0" err="1"/>
              <a:t>social</a:t>
            </a:r>
            <a:r>
              <a:rPr lang="sk-SK" dirty="0"/>
              <a:t> </a:t>
            </a:r>
            <a:r>
              <a:rPr lang="sk-SK" dirty="0" err="1"/>
              <a:t>activities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E7D44-8126-4DC3-9528-103903F18A43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356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D15D6F-F1A2-43B9-C494-CE7407CAF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482943E-FA4A-F860-AEC3-811FB0CAC7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8B33042-5867-D021-62D4-C0D5E3BF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429D-F2A1-4D40-AE37-73EB4A3C773D}" type="datetimeFigureOut">
              <a:rPr lang="sk-SK" smtClean="0"/>
              <a:t>5. 11. 2025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B193C8A-2D79-B49D-9148-C4E2E42C5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09203B2-4F39-3012-8222-0D7A77E13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6A5DE-65D3-40B6-A645-44AEA3DB316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0318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FF837F-443F-578B-08AF-E30417F6D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90AB9D5A-0B76-962D-12C3-4AAA1F60C7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78C9A73-B6DB-B15D-D58A-3027DAEAD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429D-F2A1-4D40-AE37-73EB4A3C773D}" type="datetimeFigureOut">
              <a:rPr lang="sk-SK" smtClean="0"/>
              <a:t>5. 11. 2025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F0DCD57-E0CC-4574-4B08-C46650130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1C27334-955E-ACCC-E96F-2A573A334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6A5DE-65D3-40B6-A645-44AEA3DB316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39485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5A14E309-B954-B401-6AAB-CA0BCAAEE5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5F32A49D-C1A6-9E71-FFD4-5BAEF2FA2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78F3E2C-0C1D-B5B4-6C3F-42F429E17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429D-F2A1-4D40-AE37-73EB4A3C773D}" type="datetimeFigureOut">
              <a:rPr lang="sk-SK" smtClean="0"/>
              <a:t>5. 11. 2025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63060F7-CD38-1736-CD9C-2CA035932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AC03007-8403-4E6C-144A-5FE22230F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6A5DE-65D3-40B6-A645-44AEA3DB316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94016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8D8721-3419-4943-904B-ECD6C177D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C494D64-5C60-8345-C776-B10833CB4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B56971F-B7A0-EA48-3D4A-343F2B66F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429D-F2A1-4D40-AE37-73EB4A3C773D}" type="datetimeFigureOut">
              <a:rPr lang="sk-SK" smtClean="0"/>
              <a:t>5. 11. 2025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0B61D20-44F8-A43C-B8F9-349B47DFB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1E8E346-1EC6-10AE-286F-BFDB5B903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6A5DE-65D3-40B6-A645-44AEA3DB316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24603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769919-5CE4-DE47-6ADE-C29178AF9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2B3CEF5-9AA2-4760-1ABC-624B51BD5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59A4148-D254-66CC-7254-CEF9C6BD1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429D-F2A1-4D40-AE37-73EB4A3C773D}" type="datetimeFigureOut">
              <a:rPr lang="sk-SK" smtClean="0"/>
              <a:t>5. 11. 2025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25B9A5D-53DE-17B1-44FD-9CCDB8A49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3D91C7A-A0B1-9E28-2900-EF850A199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6A5DE-65D3-40B6-A645-44AEA3DB316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86276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2E74E8-397D-D606-A41F-59C5E6B8E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9B44C54-558D-E937-9AE3-331C7039A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0E42284-4CDE-2656-CE06-611F93571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538CBBC-3B42-1F5B-4526-6A6D4535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429D-F2A1-4D40-AE37-73EB4A3C773D}" type="datetimeFigureOut">
              <a:rPr lang="sk-SK" smtClean="0"/>
              <a:t>5. 11. 2025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78EDCDCA-2B0D-CBFD-9A0E-F24E58010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93A6683F-E45D-E1F0-F6D9-7CB2EDE6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6A5DE-65D3-40B6-A645-44AEA3DB316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89014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C24BD6-0662-1695-2CAD-32B2E3626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CE56E6C-6AFD-9F70-4032-DC85613BB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3C1F33A-E2CA-8E1D-DBEA-98AB5CFF1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8B56520-EF85-6C3F-D8E3-FCDD314C49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E94FD955-2CD2-FDE1-EC59-696298C32D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64787C0E-1C0D-FE77-7184-6C0682A4A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429D-F2A1-4D40-AE37-73EB4A3C773D}" type="datetimeFigureOut">
              <a:rPr lang="sk-SK" smtClean="0"/>
              <a:t>5. 11. 2025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676CC995-E665-AF5E-584F-E41737F97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ED1F776B-F53A-0461-B762-33B046844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6A5DE-65D3-40B6-A645-44AEA3DB316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20707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5ACD30-3C62-D13F-0A40-2EC00969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1F9A7532-1638-45A0-F7C8-1048F8102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429D-F2A1-4D40-AE37-73EB4A3C773D}" type="datetimeFigureOut">
              <a:rPr lang="sk-SK" smtClean="0"/>
              <a:t>5. 11. 2025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052675C6-E324-56A4-AD82-E8DEC2708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F909409-2CAB-009F-6572-FB59104FA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6A5DE-65D3-40B6-A645-44AEA3DB316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35029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F43148AE-1D58-FA24-AF54-B12661A02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429D-F2A1-4D40-AE37-73EB4A3C773D}" type="datetimeFigureOut">
              <a:rPr lang="sk-SK" smtClean="0"/>
              <a:t>5. 11. 2025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1C3E8C63-30BC-4FEE-372D-0FF93F9B1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79BDE9D6-9A23-C776-DB63-81C35616F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6A5DE-65D3-40B6-A645-44AEA3DB316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03763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8A1172-A22F-D902-F7E7-AC9A125B7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88940ED-B430-C5BF-9E52-202CA80D3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5E6072A-8591-F78D-4638-E963AF916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F887F17-39B5-647A-1FBB-76AAA2AB5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429D-F2A1-4D40-AE37-73EB4A3C773D}" type="datetimeFigureOut">
              <a:rPr lang="sk-SK" smtClean="0"/>
              <a:t>5. 11. 2025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BC21CDA-4119-6CB0-5C24-ACAF8F3E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FFBBC915-D79D-0E8A-08DB-C8D58CBD0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6A5DE-65D3-40B6-A645-44AEA3DB316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698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33936E-C079-478D-D74C-F28D173D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A1BD2B69-70F7-DF01-A1E0-72E84A186A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B1842E9-84DC-1895-9163-E22CCA552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03D4C13-0370-A968-BAB2-4A7FA81A8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429D-F2A1-4D40-AE37-73EB4A3C773D}" type="datetimeFigureOut">
              <a:rPr lang="sk-SK" smtClean="0"/>
              <a:t>5. 11. 2025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88307DC-1088-4FDE-DADC-9FD01419E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0BCB321A-FB02-6867-75BB-9B5BAC4FA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6A5DE-65D3-40B6-A645-44AEA3DB316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12769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336A5D8D-450C-6A71-CBD8-5FC1AB31E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88253EC-D916-3F1D-8713-78CCB09B7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FC25DC7-5F9C-A181-D100-C8BFCD7CFA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B429D-F2A1-4D40-AE37-73EB4A3C773D}" type="datetimeFigureOut">
              <a:rPr lang="sk-SK" smtClean="0"/>
              <a:t>5. 11. 2025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8ADB176-73FB-6452-1B97-65246019A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94F4DD0-ACE8-2743-65B1-0CD400562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6A5DE-65D3-40B6-A645-44AEA3DB316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697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isa.home.sk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://www.minedu.s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lanobnovy.sk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inedu.sk/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://www.planobnovy.s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hyperlink" Target="http://www.sisa.home.sk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isa.home.sk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://www.minedu.sk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lanobnovy.sk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hyperlink" Target="http://www.sisa.home.sk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inedu.sk/" TargetMode="External"/><Relationship Id="rId5" Type="http://schemas.openxmlformats.org/officeDocument/2006/relationships/hyperlink" Target="http://www.planobnovy.sk/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slideLayout" Target="../slideLayouts/slideLayout2.xml"/><Relationship Id="rId18" Type="http://schemas.openxmlformats.org/officeDocument/2006/relationships/hyperlink" Target="http://www.minedu.sk/" TargetMode="External"/><Relationship Id="rId3" Type="http://schemas.microsoft.com/office/2007/relationships/media" Target="../media/media2.mp4"/><Relationship Id="rId21" Type="http://schemas.openxmlformats.org/officeDocument/2006/relationships/image" Target="../media/image10.png"/><Relationship Id="rId7" Type="http://schemas.microsoft.com/office/2007/relationships/media" Target="../media/media4.mp4"/><Relationship Id="rId12" Type="http://schemas.openxmlformats.org/officeDocument/2006/relationships/video" Target="../media/media6.mp4"/><Relationship Id="rId17" Type="http://schemas.openxmlformats.org/officeDocument/2006/relationships/hyperlink" Target="http://www.planobnovy.sk/" TargetMode="External"/><Relationship Id="rId25" Type="http://schemas.openxmlformats.org/officeDocument/2006/relationships/image" Target="../media/image14.png"/><Relationship Id="rId2" Type="http://schemas.openxmlformats.org/officeDocument/2006/relationships/video" Target="../media/media1.mp4"/><Relationship Id="rId16" Type="http://schemas.openxmlformats.org/officeDocument/2006/relationships/image" Target="../media/image3.png"/><Relationship Id="rId20" Type="http://schemas.openxmlformats.org/officeDocument/2006/relationships/image" Target="../media/image9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microsoft.com/office/2007/relationships/media" Target="../media/media6.mp4"/><Relationship Id="rId24" Type="http://schemas.openxmlformats.org/officeDocument/2006/relationships/image" Target="../media/image13.png"/><Relationship Id="rId5" Type="http://schemas.microsoft.com/office/2007/relationships/media" Target="../media/media3.mp4"/><Relationship Id="rId15" Type="http://schemas.openxmlformats.org/officeDocument/2006/relationships/image" Target="../media/image2.png"/><Relationship Id="rId23" Type="http://schemas.openxmlformats.org/officeDocument/2006/relationships/image" Target="../media/image12.png"/><Relationship Id="rId10" Type="http://schemas.openxmlformats.org/officeDocument/2006/relationships/video" Target="../media/media5.mp4"/><Relationship Id="rId19" Type="http://schemas.openxmlformats.org/officeDocument/2006/relationships/hyperlink" Target="http://www.sisa.home.sk/" TargetMode="External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image" Target="../media/image1.png"/><Relationship Id="rId2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549903-3239-1960-193F-A9896457C2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7788" y="2288018"/>
            <a:ext cx="7080591" cy="1922591"/>
          </a:xfrm>
        </p:spPr>
        <p:txBody>
          <a:bodyPr>
            <a:normAutofit fontScale="90000"/>
          </a:bodyPr>
          <a:lstStyle/>
          <a:p>
            <a:br>
              <a:rPr lang="sk-SK" b="1" i="1" dirty="0"/>
            </a:br>
            <a:br>
              <a:rPr lang="sk-SK" b="1" i="1" dirty="0"/>
            </a:br>
            <a:br>
              <a:rPr lang="sk-SK" b="1" i="1" dirty="0"/>
            </a:br>
            <a:br>
              <a:rPr lang="sk-SK" b="1" i="1" dirty="0"/>
            </a:br>
            <a:br>
              <a:rPr lang="sk-SK" b="1" i="1" dirty="0"/>
            </a:br>
            <a:br>
              <a:rPr lang="sk-SK" b="1" i="1" dirty="0"/>
            </a:br>
            <a:br>
              <a:rPr lang="sk-SK" b="1" i="1" dirty="0"/>
            </a:br>
            <a:br>
              <a:rPr lang="sk-SK" b="1" i="1" dirty="0"/>
            </a:br>
            <a:br>
              <a:rPr lang="sk-SK" b="1" i="1" dirty="0"/>
            </a:br>
            <a:br>
              <a:rPr lang="sk-SK" b="1" i="1" dirty="0"/>
            </a:br>
            <a:br>
              <a:rPr lang="sk-SK" b="1" i="1" dirty="0"/>
            </a:br>
            <a:br>
              <a:rPr lang="sk-SK" b="1" i="1" dirty="0"/>
            </a:br>
            <a:r>
              <a:rPr lang="sk-SK" b="1" i="1" dirty="0"/>
              <a:t>PROFI  MAMY</a:t>
            </a:r>
            <a:br>
              <a:rPr lang="sk-SK" dirty="0"/>
            </a:br>
            <a:r>
              <a:rPr lang="sk-SK" sz="2700" b="1" dirty="0" err="1"/>
              <a:t>PR</a:t>
            </a:r>
            <a:r>
              <a:rPr lang="sk-SK" sz="2700" dirty="0" err="1"/>
              <a:t>aktické</a:t>
            </a:r>
            <a:r>
              <a:rPr lang="sk-SK" sz="2700" dirty="0"/>
              <a:t> </a:t>
            </a:r>
            <a:r>
              <a:rPr lang="sk-SK" sz="2700" b="1" dirty="0"/>
              <a:t>O</a:t>
            </a:r>
            <a:r>
              <a:rPr lang="sk-SK" sz="2700" dirty="0"/>
              <a:t>verovanie </a:t>
            </a:r>
            <a:r>
              <a:rPr lang="sk-SK" sz="2700" b="1" dirty="0"/>
              <a:t>F</a:t>
            </a:r>
            <a:r>
              <a:rPr lang="sk-SK" sz="2700" dirty="0"/>
              <a:t>oriem </a:t>
            </a:r>
            <a:r>
              <a:rPr lang="sk-SK" sz="2700" b="1" dirty="0"/>
              <a:t>I</a:t>
            </a:r>
            <a:r>
              <a:rPr lang="sk-SK" sz="2700" dirty="0"/>
              <a:t>novatívneho poskytovania služieb ranej starostlivosti v marginalizovaných rómskych komunitách prostredníctvom asistentiek raného vzdelávania v MRK</a:t>
            </a:r>
            <a:endParaRPr lang="sk-SK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C63E6C4-BB23-5C71-D030-9F973EBA7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2656" y="4403115"/>
            <a:ext cx="9144000" cy="1655762"/>
          </a:xfrm>
        </p:spPr>
        <p:txBody>
          <a:bodyPr/>
          <a:lstStyle/>
          <a:p>
            <a:endParaRPr lang="sk-SK" dirty="0"/>
          </a:p>
          <a:p>
            <a:endParaRPr lang="sk-SK" dirty="0"/>
          </a:p>
          <a:p>
            <a:r>
              <a:rPr lang="sk-SK" dirty="0"/>
              <a:t>Bratislava, 6. november 2025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51A7F6F-35AB-2301-84CA-5D47612811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859" y="0"/>
            <a:ext cx="3836282" cy="147513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318F3C38-B018-A2A9-ADCD-1C6AACE71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14" y="128304"/>
            <a:ext cx="3822233" cy="955324"/>
          </a:xfrm>
          <a:prstGeom prst="rect">
            <a:avLst/>
          </a:prstGeom>
          <a:noFill/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414DE413-4A16-D286-91AF-462FE56DCC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445" y="164831"/>
            <a:ext cx="2719864" cy="882270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029702FE-7880-F2D6-9073-BE907D8F6C0B}"/>
              </a:ext>
            </a:extLst>
          </p:cNvPr>
          <p:cNvSpPr txBox="1"/>
          <p:nvPr/>
        </p:nvSpPr>
        <p:spPr>
          <a:xfrm>
            <a:off x="734330" y="6046838"/>
            <a:ext cx="1099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Project PROFI MAMY, </a:t>
            </a:r>
            <a:r>
              <a:rPr lang="sk-SK" b="1" dirty="0" err="1"/>
              <a:t>project</a:t>
            </a:r>
            <a:r>
              <a:rPr lang="sk-SK" b="1" dirty="0"/>
              <a:t> </a:t>
            </a:r>
            <a:r>
              <a:rPr lang="sk-SK" b="1" dirty="0" err="1"/>
              <a:t>code</a:t>
            </a:r>
            <a:r>
              <a:rPr lang="sk-SK" b="1" dirty="0"/>
              <a:t> 06R01-20-V01-00134 </a:t>
            </a:r>
            <a:r>
              <a:rPr lang="en-US" b="1" dirty="0"/>
              <a:t>is financed by the European Union</a:t>
            </a:r>
            <a:r>
              <a:rPr lang="sk-SK" b="1" dirty="0"/>
              <a:t> </a:t>
            </a:r>
            <a:r>
              <a:rPr lang="sk-SK" b="1" dirty="0" err="1"/>
              <a:t>NextGenerationEU</a:t>
            </a:r>
            <a:endParaRPr lang="sk-SK" dirty="0"/>
          </a:p>
          <a:p>
            <a:r>
              <a:rPr lang="sk-SK" b="1" u="sng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www.planobnovy.sk</a:t>
            </a:r>
            <a:r>
              <a:rPr lang="sk-SK" b="1" u="sng" dirty="0">
                <a:solidFill>
                  <a:srgbClr val="0070C0"/>
                </a:solidFill>
              </a:rPr>
              <a:t> </a:t>
            </a:r>
            <a:r>
              <a:rPr lang="sk-SK" b="1" dirty="0">
                <a:solidFill>
                  <a:srgbClr val="0070C0"/>
                </a:solidFill>
              </a:rPr>
              <a:t>                                                   </a:t>
            </a:r>
            <a:r>
              <a:rPr lang="sk-SK" b="1" u="sng" dirty="0">
                <a:hlinkClick r:id="rId7"/>
              </a:rPr>
              <a:t>www.minedu.sk</a:t>
            </a:r>
            <a:r>
              <a:rPr lang="sk-SK" b="1" dirty="0"/>
              <a:t> </a:t>
            </a:r>
            <a:r>
              <a:rPr lang="sk-SK" b="1" i="1" dirty="0"/>
              <a:t>                                          </a:t>
            </a:r>
            <a:r>
              <a:rPr lang="sk-SK" b="1" u="sng" dirty="0">
                <a:hlinkClick r:id="rId8"/>
              </a:rPr>
              <a:t>www.sisa.home.sk</a:t>
            </a:r>
            <a:r>
              <a:rPr lang="sk-SK" b="1" u="sng" dirty="0"/>
              <a:t> </a:t>
            </a: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FE20EDF3-7C9B-82A0-F4C0-206FC823D3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196" y="1329739"/>
            <a:ext cx="4013663" cy="476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35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>
            <a:extLst>
              <a:ext uri="{FF2B5EF4-FFF2-40B4-BE49-F238E27FC236}">
                <a16:creationId xmlns:a16="http://schemas.microsoft.com/office/drawing/2014/main" id="{263BDAD4-C1B6-5A36-B554-B4C6C200A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8263" y="3175599"/>
            <a:ext cx="2229759" cy="297301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5F9CAC9-5579-322C-1D4B-EC7D85B97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97" y="842384"/>
            <a:ext cx="10515600" cy="4879242"/>
          </a:xfrm>
        </p:spPr>
        <p:txBody>
          <a:bodyPr>
            <a:normAutofit fontScale="90000"/>
          </a:bodyPr>
          <a:lstStyle/>
          <a:p>
            <a:r>
              <a:rPr lang="sk-SK" sz="2800" dirty="0"/>
              <a:t>Project Title</a:t>
            </a:r>
            <a:r>
              <a:rPr lang="sk-SK" sz="2700" b="1" dirty="0"/>
              <a:t>: PROFI  MAMY </a:t>
            </a:r>
            <a:r>
              <a:rPr lang="sk-SK" sz="2000" b="1" i="1" dirty="0"/>
              <a:t>- </a:t>
            </a:r>
            <a:r>
              <a:rPr lang="sk-SK" sz="2000" b="1" dirty="0" err="1"/>
              <a:t>PR</a:t>
            </a:r>
            <a:r>
              <a:rPr lang="sk-SK" sz="2000" dirty="0" err="1"/>
              <a:t>aktické</a:t>
            </a:r>
            <a:r>
              <a:rPr lang="sk-SK" sz="2000" dirty="0"/>
              <a:t> </a:t>
            </a:r>
            <a:r>
              <a:rPr lang="sk-SK" sz="2000" b="1" dirty="0"/>
              <a:t>O</a:t>
            </a:r>
            <a:r>
              <a:rPr lang="sk-SK" sz="2000" dirty="0"/>
              <a:t>verovanie </a:t>
            </a:r>
            <a:r>
              <a:rPr lang="sk-SK" sz="2000" b="1" dirty="0"/>
              <a:t>F</a:t>
            </a:r>
            <a:r>
              <a:rPr lang="sk-SK" sz="2000" dirty="0"/>
              <a:t>oriem </a:t>
            </a:r>
            <a:r>
              <a:rPr lang="sk-SK" sz="2000" b="1" dirty="0"/>
              <a:t>I</a:t>
            </a:r>
            <a:r>
              <a:rPr lang="sk-SK" sz="2000" dirty="0"/>
              <a:t>novatívneho poskytovania služieb ranej starostlivosti v marginalizovaných rómskych komunitách prostredníctvom asistentiek raného vzdelávania v MRK</a:t>
            </a:r>
            <a:br>
              <a:rPr lang="sk-SK" sz="2000" dirty="0"/>
            </a:br>
            <a:r>
              <a:rPr lang="en-US" sz="2000" b="1" dirty="0"/>
              <a:t>Project Title: </a:t>
            </a:r>
            <a:r>
              <a:rPr lang="en-US" sz="2000" dirty="0"/>
              <a:t>PROFI MOTHERS </a:t>
            </a:r>
            <a:br>
              <a:rPr lang="sk-SK" sz="2000" dirty="0"/>
            </a:br>
            <a:r>
              <a:rPr lang="en-US" sz="2000" b="1" dirty="0"/>
              <a:t>Project Code: </a:t>
            </a:r>
            <a:r>
              <a:rPr lang="en-US" sz="2000" dirty="0"/>
              <a:t>06R01-20-V01-00134 </a:t>
            </a:r>
            <a:br>
              <a:rPr lang="sk-SK" sz="2000" dirty="0"/>
            </a:br>
            <a:r>
              <a:rPr lang="en-US" sz="2000" b="1" dirty="0"/>
              <a:t>Call Title: </a:t>
            </a:r>
            <a:r>
              <a:rPr lang="en-US" sz="2000" dirty="0"/>
              <a:t>Support for the provision of early care and early intervention for children aged 0 to 6 years from marginalized Roma communities and from environments of generational poverty. </a:t>
            </a:r>
            <a:br>
              <a:rPr lang="sk-SK" sz="2000" dirty="0"/>
            </a:br>
            <a:r>
              <a:rPr lang="en-US" sz="2000" b="1" dirty="0"/>
              <a:t>Call Code: </a:t>
            </a:r>
            <a:r>
              <a:rPr lang="en-US" sz="2000" dirty="0"/>
              <a:t>06R01-20-V01 </a:t>
            </a:r>
            <a:br>
              <a:rPr lang="sk-SK" sz="2000" dirty="0"/>
            </a:br>
            <a:r>
              <a:rPr lang="en-US" sz="2000" b="1" dirty="0"/>
              <a:t>Reform Title: </a:t>
            </a:r>
            <a:r>
              <a:rPr lang="en-US" sz="2000" dirty="0"/>
              <a:t>Reform 1: Ensuring conditions for the implementation of compulsory pre-primary education for children from 5 years of age and the introduction of a legal entitlement </a:t>
            </a:r>
            <a:br>
              <a:rPr lang="sk-SK" sz="2000" dirty="0"/>
            </a:br>
            <a:r>
              <a:rPr lang="en-US" sz="2000" dirty="0"/>
              <a:t>to a place in a kindergarten or with other providers of pre-primary education from </a:t>
            </a:r>
            <a:br>
              <a:rPr lang="sk-SK" sz="2000" dirty="0"/>
            </a:br>
            <a:r>
              <a:rPr lang="en-US" sz="2000" dirty="0"/>
              <a:t>3 years of age. </a:t>
            </a:r>
            <a:br>
              <a:rPr lang="sk-SK" sz="2000" dirty="0"/>
            </a:br>
            <a:r>
              <a:rPr lang="en-US" sz="2000" b="1" dirty="0"/>
              <a:t>Component Title: </a:t>
            </a:r>
            <a:r>
              <a:rPr lang="en-US" sz="2000" dirty="0"/>
              <a:t>Component 6: Availability, development, and quality of inclusive </a:t>
            </a:r>
            <a:br>
              <a:rPr lang="sk-SK" sz="2000" dirty="0"/>
            </a:br>
            <a:r>
              <a:rPr lang="en-US" sz="2000" dirty="0"/>
              <a:t>education at all levels. </a:t>
            </a:r>
            <a:br>
              <a:rPr lang="sk-SK" sz="2000" dirty="0"/>
            </a:br>
            <a:r>
              <a:rPr lang="en-US" sz="2000" b="1" dirty="0"/>
              <a:t>Project Duration: February 2024 – January 2026</a:t>
            </a:r>
            <a:br>
              <a:rPr lang="en-US" sz="2000" b="1" dirty="0"/>
            </a:br>
            <a:r>
              <a:rPr lang="en-US" sz="2000" b="1" dirty="0"/>
              <a:t>Project Implementation Location: </a:t>
            </a:r>
            <a:r>
              <a:rPr lang="en-US" sz="2000" b="1" dirty="0" err="1"/>
              <a:t>Bačkovík</a:t>
            </a:r>
            <a:r>
              <a:rPr lang="en-US" sz="2000" b="1" dirty="0"/>
              <a:t>, </a:t>
            </a:r>
            <a:r>
              <a:rPr lang="en-US" sz="2000" b="1" dirty="0" err="1"/>
              <a:t>Blatné</a:t>
            </a:r>
            <a:r>
              <a:rPr lang="en-US" sz="2000" b="1" dirty="0"/>
              <a:t> </a:t>
            </a:r>
            <a:r>
              <a:rPr lang="en-US" sz="2000" b="1" dirty="0" err="1"/>
              <a:t>Remety</a:t>
            </a:r>
            <a:r>
              <a:rPr lang="en-US" sz="2000" b="1" dirty="0"/>
              <a:t>, </a:t>
            </a:r>
            <a:r>
              <a:rPr lang="en-US" sz="2000" b="1" dirty="0" err="1"/>
              <a:t>Kecerovce</a:t>
            </a:r>
            <a:r>
              <a:rPr lang="en-US" sz="2000" b="1" dirty="0"/>
              <a:t> </a:t>
            </a:r>
            <a:br>
              <a:rPr lang="sk-SK" sz="2000" b="1" dirty="0"/>
            </a:br>
            <a:br>
              <a:rPr lang="sk-SK" sz="2000" b="1" dirty="0"/>
            </a:br>
            <a:r>
              <a:rPr lang="en-US" sz="2000" b="1" dirty="0"/>
              <a:t>Beneficiary: SISA – </a:t>
            </a:r>
            <a:r>
              <a:rPr lang="en-US" sz="2000" b="1" dirty="0" err="1"/>
              <a:t>sociálna</a:t>
            </a:r>
            <a:r>
              <a:rPr lang="en-US" sz="2000" b="1" dirty="0"/>
              <a:t> </a:t>
            </a:r>
            <a:r>
              <a:rPr lang="en-US" sz="2000" b="1" dirty="0" err="1"/>
              <a:t>intervencia</a:t>
            </a:r>
            <a:r>
              <a:rPr lang="en-US" sz="2000" b="1" dirty="0"/>
              <a:t>, </a:t>
            </a:r>
            <a:r>
              <a:rPr lang="en-US" sz="2000" b="1" dirty="0" err="1"/>
              <a:t>sociálne</a:t>
            </a:r>
            <a:r>
              <a:rPr lang="en-US" sz="2000" b="1" dirty="0"/>
              <a:t> </a:t>
            </a:r>
            <a:r>
              <a:rPr lang="en-US" sz="2000" b="1" dirty="0" err="1"/>
              <a:t>aktivity</a:t>
            </a:r>
            <a:r>
              <a:rPr lang="en-US" sz="2000" b="1" dirty="0"/>
              <a:t> </a:t>
            </a:r>
            <a:r>
              <a:rPr lang="en-US" sz="2000" b="1" dirty="0" err="1"/>
              <a:t>n.o.</a:t>
            </a:r>
            <a:br>
              <a:rPr lang="sk-SK" sz="2000" b="1" dirty="0"/>
            </a:br>
            <a:r>
              <a:rPr lang="sk-SK" sz="2000" b="1" dirty="0" err="1"/>
              <a:t>Director</a:t>
            </a:r>
            <a:r>
              <a:rPr lang="sk-SK" sz="2000" b="1" dirty="0"/>
              <a:t>: Silvia Hricková </a:t>
            </a:r>
            <a:endParaRPr lang="sk-SK" b="1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85C47F7-DEA0-59E1-6F49-8B8EBFD501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987" y="-273953"/>
            <a:ext cx="3212780" cy="123538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3EDEA969-B05D-7BA8-0E0F-1C022CD11E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40" y="0"/>
            <a:ext cx="3212780" cy="802998"/>
          </a:xfrm>
          <a:prstGeom prst="rect">
            <a:avLst/>
          </a:prstGeom>
          <a:noFill/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3D63D46C-85CD-7C36-C874-6DE4106147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320" y="41960"/>
            <a:ext cx="2354237" cy="763668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D72FE502-17C3-BD3C-3009-648C28C7A3B4}"/>
              </a:ext>
            </a:extLst>
          </p:cNvPr>
          <p:cNvSpPr txBox="1"/>
          <p:nvPr/>
        </p:nvSpPr>
        <p:spPr>
          <a:xfrm>
            <a:off x="600766" y="6058877"/>
            <a:ext cx="1099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Project PROFI MAMY, </a:t>
            </a:r>
            <a:r>
              <a:rPr lang="sk-SK" b="1" dirty="0" err="1"/>
              <a:t>project</a:t>
            </a:r>
            <a:r>
              <a:rPr lang="sk-SK" b="1" dirty="0"/>
              <a:t> </a:t>
            </a:r>
            <a:r>
              <a:rPr lang="sk-SK" b="1" dirty="0" err="1"/>
              <a:t>code</a:t>
            </a:r>
            <a:r>
              <a:rPr lang="sk-SK" b="1" dirty="0"/>
              <a:t> 06R01-20-V01-00134 </a:t>
            </a:r>
            <a:r>
              <a:rPr lang="en-US" b="1" dirty="0"/>
              <a:t>is financed by the European Union</a:t>
            </a:r>
            <a:r>
              <a:rPr lang="sk-SK" b="1" dirty="0"/>
              <a:t> </a:t>
            </a:r>
            <a:r>
              <a:rPr lang="sk-SK" b="1" dirty="0" err="1"/>
              <a:t>NextGenerationEU</a:t>
            </a:r>
            <a:endParaRPr lang="sk-SK" dirty="0"/>
          </a:p>
          <a:p>
            <a:r>
              <a:rPr lang="sk-SK" b="1" u="sng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www.planobnovy.sk</a:t>
            </a:r>
            <a:r>
              <a:rPr lang="sk-SK" b="1" u="sng" dirty="0">
                <a:solidFill>
                  <a:srgbClr val="0070C0"/>
                </a:solidFill>
              </a:rPr>
              <a:t> </a:t>
            </a:r>
            <a:r>
              <a:rPr lang="sk-SK" b="1" dirty="0">
                <a:solidFill>
                  <a:srgbClr val="0070C0"/>
                </a:solidFill>
              </a:rPr>
              <a:t>                                                   </a:t>
            </a:r>
            <a:r>
              <a:rPr lang="sk-SK" b="1" u="sng" dirty="0">
                <a:hlinkClick r:id="rId8"/>
              </a:rPr>
              <a:t>www.minedu.sk</a:t>
            </a:r>
            <a:r>
              <a:rPr lang="sk-SK" b="1" dirty="0"/>
              <a:t> </a:t>
            </a:r>
            <a:r>
              <a:rPr lang="sk-SK" b="1" i="1" dirty="0"/>
              <a:t>                                          </a:t>
            </a:r>
            <a:r>
              <a:rPr lang="sk-SK" b="1" u="sng" dirty="0">
                <a:hlinkClick r:id="rId9"/>
              </a:rPr>
              <a:t>www.sisa.home.sk</a:t>
            </a:r>
            <a:r>
              <a:rPr lang="sk-SK" b="1" u="sng" dirty="0"/>
              <a:t> 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51038B8C-A244-5B62-BF18-04A7274C49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984" y="4872129"/>
            <a:ext cx="1045242" cy="886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82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82D4D-1606-66A0-5F27-05DDC8B87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60674A3A-D1F9-0B8E-FE84-2772A80DE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5804" y="2221957"/>
            <a:ext cx="2835668" cy="37808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659447E-26DD-CD01-E8FE-CCB48E6FB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2321"/>
            <a:ext cx="10515600" cy="763668"/>
          </a:xfrm>
        </p:spPr>
        <p:txBody>
          <a:bodyPr/>
          <a:lstStyle/>
          <a:p>
            <a:pPr algn="ctr"/>
            <a:r>
              <a:rPr lang="en-US" dirty="0"/>
              <a:t>Best Practices and Working Methods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24E6CB1-2729-D954-D40B-88FBE4319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59" y="1798050"/>
            <a:ext cx="10844598" cy="4374280"/>
          </a:xfrm>
        </p:spPr>
        <p:txBody>
          <a:bodyPr>
            <a:normAutofit/>
          </a:bodyPr>
          <a:lstStyle/>
          <a:p>
            <a:r>
              <a:rPr lang="en-US" sz="2000" b="1" dirty="0"/>
              <a:t>Individual approach to the child</a:t>
            </a:r>
            <a:r>
              <a:rPr lang="en-US" sz="2000" dirty="0"/>
              <a:t> – setting and achieving individual goals based on the child's needs and capabilities.</a:t>
            </a:r>
            <a:endParaRPr lang="sk-SK" sz="2000" dirty="0"/>
          </a:p>
          <a:p>
            <a:r>
              <a:rPr lang="en-US" sz="2000" b="1" dirty="0"/>
              <a:t>Group activities</a:t>
            </a:r>
            <a:r>
              <a:rPr lang="en-US" sz="2000" dirty="0"/>
              <a:t> – the child learns socially appropriate patterns of </a:t>
            </a:r>
            <a:r>
              <a:rPr lang="en-US" sz="2000" dirty="0" err="1"/>
              <a:t>behaviour</a:t>
            </a:r>
            <a:r>
              <a:rPr lang="en-US" sz="2000" dirty="0"/>
              <a:t>. </a:t>
            </a:r>
            <a:endParaRPr lang="sk-SK" sz="2000" dirty="0"/>
          </a:p>
          <a:p>
            <a:r>
              <a:rPr lang="en-US" sz="2000" b="1" dirty="0"/>
              <a:t>Work with the whole family/community</a:t>
            </a:r>
            <a:r>
              <a:rPr lang="en-US" sz="2000" dirty="0"/>
              <a:t> = long-term results and sustainability. </a:t>
            </a:r>
            <a:endParaRPr lang="sk-SK" sz="2000" dirty="0"/>
          </a:p>
          <a:p>
            <a:r>
              <a:rPr lang="en-US" sz="2000" dirty="0"/>
              <a:t>Methods stimulating motivation and effective learning:</a:t>
            </a:r>
            <a:endParaRPr lang="sk-SK" sz="20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sk-SK" sz="1800" dirty="0" err="1"/>
              <a:t>Music</a:t>
            </a:r>
            <a:r>
              <a:rPr lang="sk-SK" sz="1800" dirty="0"/>
              <a:t> </a:t>
            </a:r>
            <a:r>
              <a:rPr lang="sk-SK" sz="1800" dirty="0" err="1"/>
              <a:t>Therapy</a:t>
            </a:r>
            <a:endParaRPr lang="sk-SK" sz="18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sk-SK" sz="1800" dirty="0"/>
              <a:t>Art </a:t>
            </a:r>
            <a:r>
              <a:rPr lang="sk-SK" sz="1800" dirty="0" err="1"/>
              <a:t>Therapy</a:t>
            </a:r>
            <a:endParaRPr lang="sk-SK" sz="18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sk-SK" sz="1800" dirty="0"/>
              <a:t>Role-</a:t>
            </a:r>
            <a:r>
              <a:rPr lang="sk-SK" sz="1800" dirty="0" err="1"/>
              <a:t>Playing</a:t>
            </a:r>
            <a:r>
              <a:rPr lang="sk-SK" sz="1800" dirty="0"/>
              <a:t> </a:t>
            </a:r>
          </a:p>
          <a:p>
            <a:r>
              <a:rPr lang="sk-SK" sz="2000" b="1" dirty="0" err="1"/>
              <a:t>Cooperation</a:t>
            </a:r>
            <a:r>
              <a:rPr lang="sk-SK" sz="2000" b="1" dirty="0"/>
              <a:t>:</a:t>
            </a:r>
            <a:r>
              <a:rPr lang="sk-SK" sz="2000" dirty="0"/>
              <a:t> </a:t>
            </a:r>
            <a:r>
              <a:rPr lang="sk-SK" sz="2000" b="1" dirty="0"/>
              <a:t>MINEDU</a:t>
            </a:r>
            <a:r>
              <a:rPr lang="sk-SK" sz="2000" dirty="0"/>
              <a:t> (</a:t>
            </a:r>
            <a:r>
              <a:rPr lang="sk-SK" sz="2000" dirty="0" err="1"/>
              <a:t>Ministry</a:t>
            </a:r>
            <a:r>
              <a:rPr lang="sk-SK" sz="2000" dirty="0"/>
              <a:t> of </a:t>
            </a:r>
            <a:r>
              <a:rPr lang="sk-SK" sz="2000" dirty="0" err="1"/>
              <a:t>Education</a:t>
            </a:r>
            <a:r>
              <a:rPr lang="sk-SK" sz="2000" dirty="0"/>
              <a:t>, </a:t>
            </a:r>
            <a:r>
              <a:rPr lang="sk-SK" sz="2000" dirty="0" err="1"/>
              <a:t>Research</a:t>
            </a:r>
            <a:r>
              <a:rPr lang="sk-SK" sz="2000" dirty="0"/>
              <a:t>, </a:t>
            </a:r>
            <a:r>
              <a:rPr lang="sk-SK" sz="2000" dirty="0" err="1"/>
              <a:t>Development</a:t>
            </a:r>
            <a:r>
              <a:rPr lang="sk-SK" sz="2000" dirty="0"/>
              <a:t>                                                       and </a:t>
            </a:r>
            <a:r>
              <a:rPr lang="sk-SK" sz="2000" dirty="0" err="1"/>
              <a:t>Youth</a:t>
            </a:r>
            <a:r>
              <a:rPr lang="sk-SK" sz="2000" dirty="0"/>
              <a:t> of </a:t>
            </a:r>
            <a:r>
              <a:rPr lang="sk-SK" sz="2000" dirty="0" err="1"/>
              <a:t>the</a:t>
            </a:r>
            <a:r>
              <a:rPr lang="sk-SK" sz="2000" dirty="0"/>
              <a:t> Slovak </a:t>
            </a:r>
            <a:r>
              <a:rPr lang="sk-SK" sz="2000" dirty="0" err="1"/>
              <a:t>Republic</a:t>
            </a:r>
            <a:r>
              <a:rPr lang="sk-SK" sz="2000" dirty="0"/>
              <a:t>), </a:t>
            </a:r>
            <a:r>
              <a:rPr lang="sk-SK" sz="2000" b="1" dirty="0"/>
              <a:t>Košice </a:t>
            </a:r>
            <a:r>
              <a:rPr lang="sk-SK" sz="2000" b="1" dirty="0" err="1"/>
              <a:t>Self-Governing</a:t>
            </a:r>
            <a:r>
              <a:rPr lang="sk-SK" sz="2000" b="1" dirty="0"/>
              <a:t> </a:t>
            </a:r>
            <a:r>
              <a:rPr lang="sk-SK" sz="2000" b="1" dirty="0" err="1"/>
              <a:t>Region</a:t>
            </a:r>
            <a:r>
              <a:rPr lang="sk-SK" sz="2000" dirty="0"/>
              <a:t>,                                                            </a:t>
            </a:r>
            <a:r>
              <a:rPr lang="sk-SK" sz="2000" b="1" dirty="0" err="1"/>
              <a:t>municipal</a:t>
            </a:r>
            <a:r>
              <a:rPr lang="sk-SK" sz="2000" b="1" dirty="0"/>
              <a:t> </a:t>
            </a:r>
            <a:r>
              <a:rPr lang="sk-SK" sz="2000" b="1" dirty="0" err="1"/>
              <a:t>governments</a:t>
            </a:r>
            <a:r>
              <a:rPr lang="sk-SK" sz="2000" b="1" dirty="0"/>
              <a:t>, </a:t>
            </a:r>
            <a:r>
              <a:rPr lang="sk-SK" sz="2000" b="1" dirty="0" err="1"/>
              <a:t>local</a:t>
            </a:r>
            <a:r>
              <a:rPr lang="sk-SK" sz="2000" dirty="0"/>
              <a:t> </a:t>
            </a:r>
            <a:r>
              <a:rPr lang="sk-SK" sz="2000" b="1" dirty="0" err="1"/>
              <a:t>helping</a:t>
            </a:r>
            <a:r>
              <a:rPr lang="sk-SK" sz="2000" b="1" dirty="0"/>
              <a:t> </a:t>
            </a:r>
            <a:r>
              <a:rPr lang="sk-SK" sz="2000" b="1" dirty="0" err="1"/>
              <a:t>professions</a:t>
            </a:r>
            <a:r>
              <a:rPr lang="sk-SK" sz="2000" dirty="0"/>
              <a:t> (</a:t>
            </a:r>
            <a:r>
              <a:rPr lang="sk-SK" sz="2000" dirty="0" err="1"/>
              <a:t>doctor</a:t>
            </a:r>
            <a:r>
              <a:rPr lang="sk-SK" sz="2000" dirty="0"/>
              <a:t>, </a:t>
            </a:r>
            <a:r>
              <a:rPr lang="sk-SK" sz="2000" dirty="0" err="1"/>
              <a:t>teacher</a:t>
            </a:r>
            <a:r>
              <a:rPr lang="sk-SK" sz="2000" dirty="0"/>
              <a:t>, </a:t>
            </a:r>
            <a:r>
              <a:rPr lang="sk-SK" sz="2000" dirty="0" err="1"/>
              <a:t>psychologist</a:t>
            </a:r>
            <a:r>
              <a:rPr lang="sk-SK" sz="2000" dirty="0"/>
              <a:t>,                             </a:t>
            </a:r>
            <a:r>
              <a:rPr lang="sk-SK" sz="2000" dirty="0" err="1"/>
              <a:t>special</a:t>
            </a:r>
            <a:r>
              <a:rPr lang="sk-SK" sz="2000" dirty="0"/>
              <a:t> </a:t>
            </a:r>
            <a:r>
              <a:rPr lang="sk-SK" sz="2000" dirty="0" err="1"/>
              <a:t>education</a:t>
            </a:r>
            <a:r>
              <a:rPr lang="sk-SK" sz="2000" dirty="0"/>
              <a:t> </a:t>
            </a:r>
            <a:r>
              <a:rPr lang="sk-SK" sz="2000" dirty="0" err="1"/>
              <a:t>teacher</a:t>
            </a:r>
            <a:r>
              <a:rPr lang="sk-SK" sz="2000" dirty="0"/>
              <a:t>, etc.)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8E792050-0BE2-1582-9475-022EA4EFCD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987" y="-273953"/>
            <a:ext cx="3212780" cy="123538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FED5F88A-7621-15BF-8ED8-84481119AA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40" y="0"/>
            <a:ext cx="3212780" cy="802998"/>
          </a:xfrm>
          <a:prstGeom prst="rect">
            <a:avLst/>
          </a:prstGeom>
          <a:noFill/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5ECF1DAB-A521-452A-4E28-8638AEE0A9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320" y="41960"/>
            <a:ext cx="2354237" cy="763668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39C902CD-3F0E-434E-BE56-3A2C4E54CCE8}"/>
              </a:ext>
            </a:extLst>
          </p:cNvPr>
          <p:cNvSpPr txBox="1"/>
          <p:nvPr/>
        </p:nvSpPr>
        <p:spPr>
          <a:xfrm>
            <a:off x="600766" y="6058877"/>
            <a:ext cx="1099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Project PROFI MAMY, </a:t>
            </a:r>
            <a:r>
              <a:rPr lang="sk-SK" b="1" dirty="0" err="1"/>
              <a:t>project</a:t>
            </a:r>
            <a:r>
              <a:rPr lang="sk-SK" b="1" dirty="0"/>
              <a:t> </a:t>
            </a:r>
            <a:r>
              <a:rPr lang="sk-SK" b="1" dirty="0" err="1"/>
              <a:t>code</a:t>
            </a:r>
            <a:r>
              <a:rPr lang="sk-SK" b="1" dirty="0"/>
              <a:t> 06R01-20-V01-00134 </a:t>
            </a:r>
            <a:r>
              <a:rPr lang="en-US" b="1" dirty="0"/>
              <a:t>is financed by the European Union</a:t>
            </a:r>
            <a:r>
              <a:rPr lang="sk-SK" b="1" dirty="0"/>
              <a:t> </a:t>
            </a:r>
            <a:r>
              <a:rPr lang="sk-SK" b="1" dirty="0" err="1"/>
              <a:t>NextGenerationEU</a:t>
            </a:r>
            <a:endParaRPr lang="sk-SK" dirty="0"/>
          </a:p>
          <a:p>
            <a:r>
              <a:rPr lang="sk-SK" b="1" u="sng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www.planobnovy.sk</a:t>
            </a:r>
            <a:r>
              <a:rPr lang="sk-SK" b="1" u="sng" dirty="0">
                <a:solidFill>
                  <a:srgbClr val="0070C0"/>
                </a:solidFill>
              </a:rPr>
              <a:t> </a:t>
            </a:r>
            <a:r>
              <a:rPr lang="sk-SK" b="1" dirty="0">
                <a:solidFill>
                  <a:srgbClr val="0070C0"/>
                </a:solidFill>
              </a:rPr>
              <a:t>                                                   </a:t>
            </a:r>
            <a:r>
              <a:rPr lang="sk-SK" b="1" u="sng" dirty="0">
                <a:hlinkClick r:id="rId7"/>
              </a:rPr>
              <a:t>www.minedu.sk</a:t>
            </a:r>
            <a:r>
              <a:rPr lang="sk-SK" b="1" dirty="0"/>
              <a:t> </a:t>
            </a:r>
            <a:r>
              <a:rPr lang="sk-SK" b="1" i="1" dirty="0"/>
              <a:t>                                          </a:t>
            </a:r>
            <a:r>
              <a:rPr lang="sk-SK" b="1" u="sng" dirty="0">
                <a:hlinkClick r:id="rId8"/>
              </a:rPr>
              <a:t>www.sisa.home.sk</a:t>
            </a:r>
            <a:r>
              <a:rPr lang="sk-SK" b="1" u="sn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1964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3B0FB-4EC6-38EE-E429-F0FE0B8ED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231ECB-92B2-29C9-135A-EC408339D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577" y="1005257"/>
            <a:ext cx="10515600" cy="763668"/>
          </a:xfrm>
        </p:spPr>
        <p:txBody>
          <a:bodyPr/>
          <a:lstStyle/>
          <a:p>
            <a:pPr algn="ctr"/>
            <a:r>
              <a:rPr lang="sk-SK" dirty="0" err="1"/>
              <a:t>Outputs</a:t>
            </a:r>
            <a:r>
              <a:rPr lang="sk-SK" dirty="0"/>
              <a:t> and </a:t>
            </a:r>
            <a:r>
              <a:rPr lang="sk-SK" dirty="0" err="1"/>
              <a:t>Results</a:t>
            </a:r>
            <a:endParaRPr lang="sk-SK" dirty="0"/>
          </a:p>
        </p:txBody>
      </p:sp>
      <p:graphicFrame>
        <p:nvGraphicFramePr>
          <p:cNvPr id="8" name="Zástupný objekt pre obsah 7">
            <a:extLst>
              <a:ext uri="{FF2B5EF4-FFF2-40B4-BE49-F238E27FC236}">
                <a16:creationId xmlns:a16="http://schemas.microsoft.com/office/drawing/2014/main" id="{ED2A5427-D84D-C282-4BD4-AC941CA740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5676201"/>
              </p:ext>
            </p:extLst>
          </p:nvPr>
        </p:nvGraphicFramePr>
        <p:xfrm>
          <a:off x="402513" y="3722688"/>
          <a:ext cx="11465436" cy="23361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3360">
                  <a:extLst>
                    <a:ext uri="{9D8B030D-6E8A-4147-A177-3AD203B41FA5}">
                      <a16:colId xmlns:a16="http://schemas.microsoft.com/office/drawing/2014/main" val="1474229561"/>
                    </a:ext>
                  </a:extLst>
                </a:gridCol>
                <a:gridCol w="3876963">
                  <a:extLst>
                    <a:ext uri="{9D8B030D-6E8A-4147-A177-3AD203B41FA5}">
                      <a16:colId xmlns:a16="http://schemas.microsoft.com/office/drawing/2014/main" val="893087797"/>
                    </a:ext>
                  </a:extLst>
                </a:gridCol>
                <a:gridCol w="4105113">
                  <a:extLst>
                    <a:ext uri="{9D8B030D-6E8A-4147-A177-3AD203B41FA5}">
                      <a16:colId xmlns:a16="http://schemas.microsoft.com/office/drawing/2014/main" val="4279801233"/>
                    </a:ext>
                  </a:extLst>
                </a:gridCol>
              </a:tblGrid>
              <a:tr h="2336189">
                <a:tc>
                  <a:txBody>
                    <a:bodyPr/>
                    <a:lstStyle/>
                    <a:p>
                      <a:pPr algn="ctr"/>
                      <a:r>
                        <a:rPr lang="sk-SK" sz="2800" dirty="0"/>
                        <a:t>BEFORE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endParaRPr lang="sk-SK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800" dirty="0"/>
                        <a:t>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800" dirty="0"/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702601"/>
                  </a:ext>
                </a:extLst>
              </a:tr>
            </a:tbl>
          </a:graphicData>
        </a:graphic>
      </p:graphicFrame>
      <p:pic>
        <p:nvPicPr>
          <p:cNvPr id="4" name="Obrázok 3">
            <a:extLst>
              <a:ext uri="{FF2B5EF4-FFF2-40B4-BE49-F238E27FC236}">
                <a16:creationId xmlns:a16="http://schemas.microsoft.com/office/drawing/2014/main" id="{0AB38D2F-CE75-9489-9FEE-398ECE5E36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987" y="-273953"/>
            <a:ext cx="3212780" cy="123538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FF13BEF3-A541-7C15-DBA2-F57CEB237D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40" y="0"/>
            <a:ext cx="3212780" cy="802998"/>
          </a:xfrm>
          <a:prstGeom prst="rect">
            <a:avLst/>
          </a:prstGeom>
          <a:noFill/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39A98A91-700E-75CB-64E0-E827B7600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320" y="41960"/>
            <a:ext cx="2354237" cy="763668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798A926F-907A-E0B3-5959-A5572FB64ACF}"/>
              </a:ext>
            </a:extLst>
          </p:cNvPr>
          <p:cNvSpPr txBox="1"/>
          <p:nvPr/>
        </p:nvSpPr>
        <p:spPr>
          <a:xfrm>
            <a:off x="549886" y="2190849"/>
            <a:ext cx="4022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Children</a:t>
            </a:r>
            <a:endParaRPr lang="sk-SK" dirty="0"/>
          </a:p>
          <a:p>
            <a:r>
              <a:rPr lang="sk-SK" dirty="0" err="1"/>
              <a:t>Parents</a:t>
            </a:r>
            <a:endParaRPr lang="sk-SK" dirty="0"/>
          </a:p>
          <a:p>
            <a:r>
              <a:rPr lang="sk-SK" dirty="0" err="1"/>
              <a:t>Early</a:t>
            </a:r>
            <a:r>
              <a:rPr lang="sk-SK" dirty="0"/>
              <a:t> </a:t>
            </a:r>
            <a:r>
              <a:rPr lang="sk-SK" dirty="0" err="1"/>
              <a:t>Education</a:t>
            </a:r>
            <a:r>
              <a:rPr lang="sk-SK" dirty="0"/>
              <a:t> </a:t>
            </a:r>
            <a:r>
              <a:rPr lang="sk-SK" dirty="0" err="1"/>
              <a:t>Assistants</a:t>
            </a:r>
            <a:endParaRPr lang="sk-SK" dirty="0"/>
          </a:p>
        </p:txBody>
      </p:sp>
      <p:cxnSp>
        <p:nvCxnSpPr>
          <p:cNvPr id="14" name="Rovná spojovacia šípka 13">
            <a:extLst>
              <a:ext uri="{FF2B5EF4-FFF2-40B4-BE49-F238E27FC236}">
                <a16:creationId xmlns:a16="http://schemas.microsoft.com/office/drawing/2014/main" id="{F790489F-A4C2-C0DE-CB9B-1BC31125A9AE}"/>
              </a:ext>
            </a:extLst>
          </p:cNvPr>
          <p:cNvCxnSpPr/>
          <p:nvPr/>
        </p:nvCxnSpPr>
        <p:spPr>
          <a:xfrm>
            <a:off x="2957228" y="2652514"/>
            <a:ext cx="17999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lokTextu 14">
            <a:extLst>
              <a:ext uri="{FF2B5EF4-FFF2-40B4-BE49-F238E27FC236}">
                <a16:creationId xmlns:a16="http://schemas.microsoft.com/office/drawing/2014/main" id="{B7D08714-A299-0FD2-ACB7-1E70D1460592}"/>
              </a:ext>
            </a:extLst>
          </p:cNvPr>
          <p:cNvSpPr txBox="1"/>
          <p:nvPr/>
        </p:nvSpPr>
        <p:spPr>
          <a:xfrm>
            <a:off x="5097623" y="2097981"/>
            <a:ext cx="73357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3 </a:t>
            </a:r>
            <a:r>
              <a:rPr lang="sk-SK" dirty="0" err="1"/>
              <a:t>areas</a:t>
            </a:r>
            <a:r>
              <a:rPr lang="sk-SK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Language and knowledge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Social skills – </a:t>
            </a:r>
            <a:r>
              <a:rPr lang="en-US" dirty="0" err="1"/>
              <a:t>behaviour</a:t>
            </a:r>
            <a:r>
              <a:rPr lang="en-US" dirty="0"/>
              <a:t>, motivation, self-confidence,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Technical </a:t>
            </a:r>
            <a:r>
              <a:rPr lang="sk-SK" dirty="0"/>
              <a:t>and</a:t>
            </a:r>
            <a:r>
              <a:rPr lang="en-US" dirty="0"/>
              <a:t> IT skills (</a:t>
            </a:r>
            <a:r>
              <a:rPr lang="sk-SK" dirty="0" err="1"/>
              <a:t>Children's</a:t>
            </a:r>
            <a:r>
              <a:rPr lang="sk-SK" dirty="0"/>
              <a:t> motor </a:t>
            </a:r>
            <a:r>
              <a:rPr lang="sk-SK" dirty="0" err="1"/>
              <a:t>skills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9AEDAC12-1025-2C7D-D435-49673B58DCE9}"/>
              </a:ext>
            </a:extLst>
          </p:cNvPr>
          <p:cNvSpPr txBox="1"/>
          <p:nvPr/>
        </p:nvSpPr>
        <p:spPr>
          <a:xfrm>
            <a:off x="4000094" y="4396454"/>
            <a:ext cx="49377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Motivation to learn 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Active engagement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Socially acceptable </a:t>
            </a:r>
            <a:r>
              <a:rPr lang="en-US" sz="2000" b="1" dirty="0" err="1">
                <a:solidFill>
                  <a:schemeClr val="bg1"/>
                </a:solidFill>
              </a:rPr>
              <a:t>behaviour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7D80A04A-67D1-A0F6-9FDE-685369CCBC3D}"/>
              </a:ext>
            </a:extLst>
          </p:cNvPr>
          <p:cNvSpPr txBox="1"/>
          <p:nvPr/>
        </p:nvSpPr>
        <p:spPr>
          <a:xfrm>
            <a:off x="809819" y="4396455"/>
            <a:ext cx="30473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↓ education level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↓ self-confidence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↓ social skills</a:t>
            </a: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7A579E86-D778-91F8-222A-D8E466A8C3E2}"/>
              </a:ext>
            </a:extLst>
          </p:cNvPr>
          <p:cNvSpPr txBox="1"/>
          <p:nvPr/>
        </p:nvSpPr>
        <p:spPr>
          <a:xfrm>
            <a:off x="7879222" y="4324390"/>
            <a:ext cx="42140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lt1"/>
                </a:solidFill>
              </a:rPr>
              <a:t>↑ educational attainment</a:t>
            </a:r>
          </a:p>
          <a:p>
            <a:r>
              <a:rPr lang="en-US" sz="2000" b="1" dirty="0">
                <a:solidFill>
                  <a:schemeClr val="lt1"/>
                </a:solidFill>
              </a:rPr>
              <a:t>↑ competitiveness </a:t>
            </a:r>
          </a:p>
          <a:p>
            <a:r>
              <a:rPr lang="en-US" sz="2000" b="1" dirty="0">
                <a:solidFill>
                  <a:schemeClr val="lt1"/>
                </a:solidFill>
              </a:rPr>
              <a:t>↑ building social relationships with </a:t>
            </a:r>
            <a:r>
              <a:rPr lang="sk-SK" sz="2000" b="1" dirty="0">
                <a:solidFill>
                  <a:schemeClr val="lt1"/>
                </a:solidFill>
              </a:rPr>
              <a:t>                                </a:t>
            </a:r>
          </a:p>
          <a:p>
            <a:r>
              <a:rPr lang="sk-SK" sz="2000" b="1" dirty="0">
                <a:solidFill>
                  <a:schemeClr val="lt1"/>
                </a:solidFill>
              </a:rPr>
              <a:t>     </a:t>
            </a:r>
            <a:r>
              <a:rPr lang="en-US" sz="2000" b="1" dirty="0">
                <a:solidFill>
                  <a:schemeClr val="lt1"/>
                </a:solidFill>
              </a:rPr>
              <a:t>the majority population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E8ADA9D9-0ACD-21C5-D728-EAED81237AF6}"/>
              </a:ext>
            </a:extLst>
          </p:cNvPr>
          <p:cNvSpPr txBox="1"/>
          <p:nvPr/>
        </p:nvSpPr>
        <p:spPr>
          <a:xfrm>
            <a:off x="600766" y="6058877"/>
            <a:ext cx="1099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Project PROFI MAMY, </a:t>
            </a:r>
            <a:r>
              <a:rPr lang="sk-SK" b="1" dirty="0" err="1"/>
              <a:t>project</a:t>
            </a:r>
            <a:r>
              <a:rPr lang="sk-SK" b="1" dirty="0"/>
              <a:t> </a:t>
            </a:r>
            <a:r>
              <a:rPr lang="sk-SK" b="1" dirty="0" err="1"/>
              <a:t>code</a:t>
            </a:r>
            <a:r>
              <a:rPr lang="sk-SK" b="1" dirty="0"/>
              <a:t> 06R01-20-V01-00134 </a:t>
            </a:r>
            <a:r>
              <a:rPr lang="en-US" b="1" dirty="0"/>
              <a:t>is financed by the European Union</a:t>
            </a:r>
            <a:r>
              <a:rPr lang="sk-SK" b="1" dirty="0"/>
              <a:t> </a:t>
            </a:r>
            <a:r>
              <a:rPr lang="sk-SK" b="1" dirty="0" err="1"/>
              <a:t>NextGenerationEU</a:t>
            </a:r>
            <a:endParaRPr lang="sk-SK" dirty="0"/>
          </a:p>
          <a:p>
            <a:r>
              <a:rPr lang="sk-SK" b="1" u="sng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www.planobnovy.sk</a:t>
            </a:r>
            <a:r>
              <a:rPr lang="sk-SK" b="1" u="sng" dirty="0">
                <a:solidFill>
                  <a:srgbClr val="0070C0"/>
                </a:solidFill>
              </a:rPr>
              <a:t> </a:t>
            </a:r>
            <a:r>
              <a:rPr lang="sk-SK" b="1" dirty="0">
                <a:solidFill>
                  <a:srgbClr val="0070C0"/>
                </a:solidFill>
              </a:rPr>
              <a:t>                                                   </a:t>
            </a:r>
            <a:r>
              <a:rPr lang="sk-SK" b="1" u="sng" dirty="0">
                <a:hlinkClick r:id="rId6"/>
              </a:rPr>
              <a:t>www.minedu.sk</a:t>
            </a:r>
            <a:r>
              <a:rPr lang="sk-SK" b="1" dirty="0"/>
              <a:t> </a:t>
            </a:r>
            <a:r>
              <a:rPr lang="sk-SK" b="1" i="1" dirty="0"/>
              <a:t>                                          </a:t>
            </a:r>
            <a:r>
              <a:rPr lang="sk-SK" b="1" u="sng" dirty="0">
                <a:hlinkClick r:id="rId7"/>
              </a:rPr>
              <a:t>www.sisa.home.sk</a:t>
            </a:r>
            <a:r>
              <a:rPr lang="sk-SK" b="1" u="sng" dirty="0"/>
              <a:t> 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72792F4D-4A3E-82F1-EAD4-8996A83DA4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0069" y="879520"/>
            <a:ext cx="1882045" cy="177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63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53968-4D60-8BBD-620B-75790C61D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D40396-D7BE-19E2-E375-F54A0B332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443" y="383820"/>
            <a:ext cx="10515600" cy="763668"/>
          </a:xfrm>
        </p:spPr>
        <p:txBody>
          <a:bodyPr>
            <a:normAutofit/>
          </a:bodyPr>
          <a:lstStyle/>
          <a:p>
            <a:pPr algn="ctr"/>
            <a:r>
              <a:rPr lang="sk-SK" sz="2800" dirty="0" err="1"/>
              <a:t>Photo</a:t>
            </a:r>
            <a:r>
              <a:rPr lang="sk-SK" sz="2800" dirty="0"/>
              <a:t> and video </a:t>
            </a:r>
            <a:r>
              <a:rPr lang="sk-SK" sz="2800" dirty="0" err="1"/>
              <a:t>presentation</a:t>
            </a:r>
            <a:endParaRPr lang="sk-SK" sz="2800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A657973-6B8D-838D-5F40-3C6C196FCB8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600" y="-327832"/>
            <a:ext cx="3212780" cy="123538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6CD8CE25-921F-BDBE-15FA-FFF38455046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62" y="91764"/>
            <a:ext cx="3212780" cy="802998"/>
          </a:xfrm>
          <a:prstGeom prst="rect">
            <a:avLst/>
          </a:prstGeom>
          <a:noFill/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1FF45AD8-80B2-6335-FB92-3447FC59AB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320" y="41960"/>
            <a:ext cx="2354237" cy="763668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DDAAF985-879E-0A62-2C7B-6B10A7EC985D}"/>
              </a:ext>
            </a:extLst>
          </p:cNvPr>
          <p:cNvSpPr txBox="1"/>
          <p:nvPr/>
        </p:nvSpPr>
        <p:spPr>
          <a:xfrm>
            <a:off x="597228" y="6169709"/>
            <a:ext cx="1099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Project PROFI MAMY, </a:t>
            </a:r>
            <a:r>
              <a:rPr lang="sk-SK" b="1" dirty="0" err="1"/>
              <a:t>project</a:t>
            </a:r>
            <a:r>
              <a:rPr lang="sk-SK" b="1" dirty="0"/>
              <a:t> </a:t>
            </a:r>
            <a:r>
              <a:rPr lang="sk-SK" b="1" dirty="0" err="1"/>
              <a:t>code</a:t>
            </a:r>
            <a:r>
              <a:rPr lang="sk-SK" b="1" dirty="0"/>
              <a:t> 06R01-20-V01-00134 </a:t>
            </a:r>
            <a:r>
              <a:rPr lang="en-US" b="1" dirty="0"/>
              <a:t>is financed by the European Union</a:t>
            </a:r>
            <a:r>
              <a:rPr lang="sk-SK" b="1" dirty="0"/>
              <a:t> </a:t>
            </a:r>
            <a:r>
              <a:rPr lang="sk-SK" b="1" dirty="0" err="1"/>
              <a:t>NextGenerationEU</a:t>
            </a:r>
            <a:endParaRPr lang="sk-SK" dirty="0"/>
          </a:p>
          <a:p>
            <a:r>
              <a:rPr lang="sk-SK" b="1" u="sng" dirty="0">
                <a:solidFill>
                  <a:srgbClr val="0070C0"/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www.planobnovy.sk</a:t>
            </a:r>
            <a:r>
              <a:rPr lang="sk-SK" b="1" u="sng" dirty="0">
                <a:solidFill>
                  <a:srgbClr val="0070C0"/>
                </a:solidFill>
              </a:rPr>
              <a:t> </a:t>
            </a:r>
            <a:r>
              <a:rPr lang="sk-SK" b="1" dirty="0">
                <a:solidFill>
                  <a:srgbClr val="0070C0"/>
                </a:solidFill>
              </a:rPr>
              <a:t>                                                   </a:t>
            </a:r>
            <a:r>
              <a:rPr lang="sk-SK" b="1" u="sng" dirty="0">
                <a:hlinkClick r:id="rId18"/>
              </a:rPr>
              <a:t>www.minedu.sk</a:t>
            </a:r>
            <a:r>
              <a:rPr lang="sk-SK" b="1" dirty="0"/>
              <a:t> </a:t>
            </a:r>
            <a:r>
              <a:rPr lang="sk-SK" b="1" i="1" dirty="0"/>
              <a:t>                                          </a:t>
            </a:r>
            <a:r>
              <a:rPr lang="sk-SK" b="1" u="sng" dirty="0">
                <a:hlinkClick r:id="rId19"/>
              </a:rPr>
              <a:t>www.sisa.home.sk</a:t>
            </a:r>
            <a:r>
              <a:rPr lang="sk-SK" b="1" u="sng" dirty="0"/>
              <a:t> </a:t>
            </a:r>
          </a:p>
        </p:txBody>
      </p:sp>
      <p:pic>
        <p:nvPicPr>
          <p:cNvPr id="12" name="New project">
            <a:hlinkClick r:id="" action="ppaction://media"/>
            <a:extLst>
              <a:ext uri="{FF2B5EF4-FFF2-40B4-BE49-F238E27FC236}">
                <a16:creationId xmlns:a16="http://schemas.microsoft.com/office/drawing/2014/main" id="{A34634AE-B3AA-0414-9472-040C27A4FDA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54263" y="1023641"/>
            <a:ext cx="2574186" cy="4575775"/>
          </a:xfrm>
        </p:spPr>
      </p:pic>
      <p:pic>
        <p:nvPicPr>
          <p:cNvPr id="13" name="Kecerovce_PMama Denisa Gáborová">
            <a:hlinkClick r:id="" action="ppaction://media"/>
            <a:extLst>
              <a:ext uri="{FF2B5EF4-FFF2-40B4-BE49-F238E27FC236}">
                <a16:creationId xmlns:a16="http://schemas.microsoft.com/office/drawing/2014/main" id="{6E5B149E-FAB8-849B-8353-7B63B13213C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685653" y="1061998"/>
            <a:ext cx="2530721" cy="4499060"/>
          </a:xfrm>
          <a:prstGeom prst="rect">
            <a:avLst/>
          </a:prstGeom>
        </p:spPr>
      </p:pic>
      <p:pic>
        <p:nvPicPr>
          <p:cNvPr id="14" name="gKSWt7fM">
            <a:hlinkClick r:id="" action="ppaction://media"/>
            <a:extLst>
              <a:ext uri="{FF2B5EF4-FFF2-40B4-BE49-F238E27FC236}">
                <a16:creationId xmlns:a16="http://schemas.microsoft.com/office/drawing/2014/main" id="{77F1A645-595F-40C6-089F-8264B11FA03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915027" y="1196305"/>
            <a:ext cx="2637145" cy="4688257"/>
          </a:xfrm>
          <a:prstGeom prst="rect">
            <a:avLst/>
          </a:prstGeom>
        </p:spPr>
      </p:pic>
      <p:pic>
        <p:nvPicPr>
          <p:cNvPr id="15" name="-yQKhc_Y">
            <a:hlinkClick r:id="" action="ppaction://media"/>
            <a:extLst>
              <a:ext uri="{FF2B5EF4-FFF2-40B4-BE49-F238E27FC236}">
                <a16:creationId xmlns:a16="http://schemas.microsoft.com/office/drawing/2014/main" id="{53F5F782-D9F2-D85A-794B-AA56E7C6F0BF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409376" y="754955"/>
            <a:ext cx="1675062" cy="2977888"/>
          </a:xfrm>
          <a:prstGeom prst="rect">
            <a:avLst/>
          </a:prstGeom>
        </p:spPr>
      </p:pic>
      <p:pic>
        <p:nvPicPr>
          <p:cNvPr id="16" name="1Tt1-xpq">
            <a:hlinkClick r:id="" action="ppaction://media"/>
            <a:extLst>
              <a:ext uri="{FF2B5EF4-FFF2-40B4-BE49-F238E27FC236}">
                <a16:creationId xmlns:a16="http://schemas.microsoft.com/office/drawing/2014/main" id="{171BED83-6601-EA26-05E0-6832E97351C5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356335" y="3243364"/>
            <a:ext cx="1646069" cy="2926345"/>
          </a:xfrm>
          <a:prstGeom prst="rect">
            <a:avLst/>
          </a:prstGeom>
        </p:spPr>
      </p:pic>
      <p:pic>
        <p:nvPicPr>
          <p:cNvPr id="17" name="IqiChX8F">
            <a:hlinkClick r:id="" action="ppaction://media"/>
            <a:extLst>
              <a:ext uri="{FF2B5EF4-FFF2-40B4-BE49-F238E27FC236}">
                <a16:creationId xmlns:a16="http://schemas.microsoft.com/office/drawing/2014/main" id="{D59CBC49-7316-A82F-204F-D46A6C556F12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195407" y="1642443"/>
            <a:ext cx="1867224" cy="320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5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6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5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9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5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12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586</Words>
  <Application>Microsoft Office PowerPoint</Application>
  <PresentationFormat>Širokouhlá</PresentationFormat>
  <Paragraphs>50</Paragraphs>
  <Slides>5</Slides>
  <Notes>2</Notes>
  <HiddenSlides>0</HiddenSlides>
  <MMClips>6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Wingdings</vt:lpstr>
      <vt:lpstr>Motív Office</vt:lpstr>
      <vt:lpstr>            PROFI  MAMY PRaktické Overovanie Foriem Inovatívneho poskytovania služieb ranej starostlivosti v marginalizovaných rómskych komunitách prostredníctvom asistentiek raného vzdelávania v MRK</vt:lpstr>
      <vt:lpstr>Project Title: PROFI  MAMY - PRaktické Overovanie Foriem Inovatívneho poskytovania služieb ranej starostlivosti v marginalizovaných rómskych komunitách prostredníctvom asistentiek raného vzdelávania v MRK Project Title: PROFI MOTHERS  Project Code: 06R01-20-V01-00134  Call Title: Support for the provision of early care and early intervention for children aged 0 to 6 years from marginalized Roma communities and from environments of generational poverty.  Call Code: 06R01-20-V01  Reform Title: Reform 1: Ensuring conditions for the implementation of compulsory pre-primary education for children from 5 years of age and the introduction of a legal entitlement  to a place in a kindergarten or with other providers of pre-primary education from  3 years of age.  Component Title: Component 6: Availability, development, and quality of inclusive  education at all levels.  Project Duration: February 2024 – January 2026 Project Implementation Location: Bačkovík, Blatné Remety, Kecerovce   Beneficiary: SISA – sociálna intervencia, sociálne aktivity n.o. Director: Silvia Hricková </vt:lpstr>
      <vt:lpstr>Best Practices and Working Methods</vt:lpstr>
      <vt:lpstr>Outputs and Results</vt:lpstr>
      <vt:lpstr>Photo and video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Silvia H</dc:creator>
  <cp:lastModifiedBy>Silvia H</cp:lastModifiedBy>
  <cp:revision>47</cp:revision>
  <dcterms:created xsi:type="dcterms:W3CDTF">2025-11-03T07:26:23Z</dcterms:created>
  <dcterms:modified xsi:type="dcterms:W3CDTF">2025-11-05T00:39:51Z</dcterms:modified>
</cp:coreProperties>
</file>